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5" r:id="rId3"/>
    <p:sldId id="278" r:id="rId4"/>
    <p:sldId id="277" r:id="rId5"/>
    <p:sldId id="281" r:id="rId6"/>
    <p:sldId id="282" r:id="rId7"/>
    <p:sldId id="276" r:id="rId8"/>
    <p:sldId id="280" r:id="rId9"/>
    <p:sldId id="283" r:id="rId10"/>
    <p:sldId id="260" r:id="rId11"/>
    <p:sldId id="274" r:id="rId12"/>
    <p:sldId id="259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EA+QjoEEMmJ2KDYgjHq7Cko4KO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510_21" initials="C" lastIdx="1" clrIdx="0">
    <p:extLst>
      <p:ext uri="{19B8F6BF-5375-455C-9EA6-DF929625EA0E}">
        <p15:presenceInfo xmlns:p15="http://schemas.microsoft.com/office/powerpoint/2012/main" userId="S-1-5-21-124776335-4071173408-210990899-847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4F96"/>
    <a:srgbClr val="5D748A"/>
    <a:srgbClr val="8692AC"/>
    <a:srgbClr val="1E4797"/>
    <a:srgbClr val="FFFFFF"/>
    <a:srgbClr val="99BFE3"/>
    <a:srgbClr val="B7D1EF"/>
    <a:srgbClr val="EFF2F7"/>
    <a:srgbClr val="90AAC9"/>
    <a:srgbClr val="AFC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6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23" Type="http://customschemas.google.com/relationships/presentationmetadata" Target="meta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IN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8142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8DE9146-99EB-2C13-C441-478F8CE4A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>
            <a:extLst>
              <a:ext uri="{FF2B5EF4-FFF2-40B4-BE49-F238E27FC236}">
                <a16:creationId xmlns:a16="http://schemas.microsoft.com/office/drawing/2014/main" id="{296D88E2-405C-DEF7-B310-D80785FD3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3:notes">
            <a:extLst>
              <a:ext uri="{FF2B5EF4-FFF2-40B4-BE49-F238E27FC236}">
                <a16:creationId xmlns:a16="http://schemas.microsoft.com/office/drawing/2014/main" id="{9C086309-D0A3-9378-CD84-533241F2E1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2542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8DE9146-99EB-2C13-C441-478F8CE4A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>
            <a:extLst>
              <a:ext uri="{FF2B5EF4-FFF2-40B4-BE49-F238E27FC236}">
                <a16:creationId xmlns:a16="http://schemas.microsoft.com/office/drawing/2014/main" id="{296D88E2-405C-DEF7-B310-D80785FD3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3:notes">
            <a:extLst>
              <a:ext uri="{FF2B5EF4-FFF2-40B4-BE49-F238E27FC236}">
                <a16:creationId xmlns:a16="http://schemas.microsoft.com/office/drawing/2014/main" id="{9C086309-D0A3-9378-CD84-533241F2E1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2299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027907E9-2FC5-2AF9-8E9C-12EB0601B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>
            <a:extLst>
              <a:ext uri="{FF2B5EF4-FFF2-40B4-BE49-F238E27FC236}">
                <a16:creationId xmlns:a16="http://schemas.microsoft.com/office/drawing/2014/main" id="{8F9F65D9-4ABE-D8AD-C63A-2D7EB3289F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3:notes">
            <a:extLst>
              <a:ext uri="{FF2B5EF4-FFF2-40B4-BE49-F238E27FC236}">
                <a16:creationId xmlns:a16="http://schemas.microsoft.com/office/drawing/2014/main" id="{95B424E9-B1DE-B8BE-231E-D271DCFB2A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334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91" name="Google Shape;9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41" name="Google Shape;4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4" name="Google Shape;54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69" name="Google Shape;6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" name="Google Shape;72;p13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3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77" name="Google Shape;7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7238" y="145796"/>
            <a:ext cx="2162125" cy="40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if.org/sites/cif_enc/files/rooftop_solar_pv_in_india_ctf_pwc._v8pdf_0.pdf" TargetMode="External"/><Relationship Id="rId13" Type="http://schemas.openxmlformats.org/officeDocument/2006/relationships/hyperlink" Target="https://www.reuters.com/business/energy/skills-shortage-hobbles-indias-clean-energy-aspirations-2024-11-20/" TargetMode="External"/><Relationship Id="rId18" Type="http://schemas.openxmlformats.org/officeDocument/2006/relationships/hyperlink" Target="https://www.moglix.com/luminous-380w-perc-monocrystalline-solar-panel/mp/msn858078enl92?srsltid=AfmBOoo7dKlA-DeP_vjRZyly02-Y-HVe5oR_1JS3lcHpAPumjR7mIwwa&amp;utm_source=chatgpt.com" TargetMode="External"/><Relationship Id="rId3" Type="http://schemas.openxmlformats.org/officeDocument/2006/relationships/hyperlink" Target="https://solarquarter.com/2025/02/28/state-wise-renewable-energy-settlement-rates-in-india-a-comparative-analysis-report/?utm_source=chatgpt.com" TargetMode="External"/><Relationship Id="rId7" Type="http://schemas.openxmlformats.org/officeDocument/2006/relationships/hyperlink" Target="https://www.ceew.in/sites/default/files/rooftop-solar-deployment.pdf" TargetMode="External"/><Relationship Id="rId12" Type="http://schemas.openxmlformats.org/officeDocument/2006/relationships/hyperlink" Target="https://pmsg-production-public.s3.ap-south-1.amazonaws.com/download/7_NPTI_Discom_Employees_English.pdf" TargetMode="External"/><Relationship Id="rId17" Type="http://schemas.openxmlformats.org/officeDocument/2006/relationships/hyperlink" Target="https://www.livemint.com/news/india/india-installs-400-000-rooftop-solar-units-under-pm-s-free-electricity-scheme-11729089461564.html" TargetMode="External"/><Relationship Id="rId2" Type="http://schemas.openxmlformats.org/officeDocument/2006/relationships/notesSlide" Target="../notesSlides/notesSlide3.xml"/><Relationship Id="rId16" Type="http://schemas.openxmlformats.org/officeDocument/2006/relationships/hyperlink" Target="https://distributedenergy.medium.com/indias-state-wise-solar-energy-policies-b99799852664" TargetMode="External"/><Relationship Id="rId20" Type="http://schemas.openxmlformats.org/officeDocument/2006/relationships/hyperlink" Target="https://www.solarfeeds.com/product/tp300-series-288-30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aree.com/wp-content/uploads/2024/10/13.Final-Report_Solar-Power-Market-in-India_Part-2.pdf" TargetMode="External"/><Relationship Id="rId11" Type="http://schemas.openxmlformats.org/officeDocument/2006/relationships/hyperlink" Target="https://climatepolicyinitiative.org/wp-content/uploads/2018/02/Scaling-up-Rooftop-Solar-Power-in-India-The-Potential-of-Solar-Municipal-Bonds.pdf" TargetMode="External"/><Relationship Id="rId5" Type="http://schemas.openxmlformats.org/officeDocument/2006/relationships/hyperlink" Target="https://prefuelenergy.com/solar-panel-prices-in-india-with-subsidy/?utm_source=chatgpt.com" TargetMode="External"/><Relationship Id="rId15" Type="http://schemas.openxmlformats.org/officeDocument/2006/relationships/hyperlink" Target="https://en.wikipedia.org/wiki/Solar_power_in_India" TargetMode="External"/><Relationship Id="rId10" Type="http://schemas.openxmlformats.org/officeDocument/2006/relationships/hyperlink" Target="https://doi.org/10.1016/j.csite.2021.101010" TargetMode="External"/><Relationship Id="rId19" Type="http://schemas.openxmlformats.org/officeDocument/2006/relationships/hyperlink" Target="https://www.moglix.com/luminous-380w-perc-monocrystalline-solar-panel/mp/msn858078enl92?srsltid=AfmBOoo7dKlA-DeP_vjRZyly02-Y-HVe5oR_1JS3lcHpAPumjR7mIwwa&amp;utm" TargetMode="External"/><Relationship Id="rId4" Type="http://schemas.openxmlformats.org/officeDocument/2006/relationships/hyperlink" Target="https://www.itsmysun.com/solar-state-wise-policy/" TargetMode="External"/><Relationship Id="rId9" Type="http://schemas.openxmlformats.org/officeDocument/2006/relationships/hyperlink" Target="https://ieefa.org/sites/default/files/2022-10/Indian%20Residential%20Rooftops-%20A%20vast%20Trove%20of%20Solar%20Energy%20Potential_Oct2022.pdf" TargetMode="External"/><Relationship Id="rId14" Type="http://schemas.openxmlformats.org/officeDocument/2006/relationships/hyperlink" Target="https://en.wikipedia.org/wiki/Net_meter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IkJAZFxw3V6Mty8HbrEU30n4OwTKjU9a/edit?usp=sharing&amp;ouid=112033620501447592381&amp;rtpof=true&amp;sd=tru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ricSiq/JavaProject-Lifecycle-Assessment-of-Solar-Array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How the World's Largest Solar Farm Sprung From a Desert in India - Business  Insider">
            <a:extLst>
              <a:ext uri="{FF2B5EF4-FFF2-40B4-BE49-F238E27FC236}">
                <a16:creationId xmlns:a16="http://schemas.microsoft.com/office/drawing/2014/main" id="{89A4C6F7-FCEC-311E-98B0-C0BCAB14D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524"/>
            <a:ext cx="9158578" cy="626165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Google Shape;96;p1"/>
          <p:cNvSpPr txBox="1"/>
          <p:nvPr/>
        </p:nvSpPr>
        <p:spPr>
          <a:xfrm>
            <a:off x="325328" y="1004398"/>
            <a:ext cx="5839897" cy="1200600"/>
          </a:xfrm>
          <a:prstGeom prst="rect">
            <a:avLst/>
          </a:prstGeom>
          <a:solidFill>
            <a:srgbClr val="293948">
              <a:alpha val="3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Lab Project</a:t>
            </a:r>
            <a:endParaRPr sz="2400" b="1" dirty="0">
              <a:ln w="6350">
                <a:solidFill>
                  <a:srgbClr val="A1B4B9"/>
                </a:solidFill>
                <a:prstDash val="lgDash"/>
              </a:ln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Semester: IV 	Batch: 2023-27 </a:t>
            </a:r>
            <a:endParaRPr sz="2400" b="1" dirty="0">
              <a:ln w="6350">
                <a:solidFill>
                  <a:srgbClr val="A1B4B9"/>
                </a:solidFill>
                <a:prstDash val="lgDash"/>
              </a:ln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 2024-25</a:t>
            </a:r>
            <a:endParaRPr dirty="0">
              <a:ln w="6350">
                <a:solidFill>
                  <a:srgbClr val="A1B4B9"/>
                </a:solidFill>
                <a:prstDash val="lgDash"/>
              </a:ln>
              <a:solidFill>
                <a:schemeClr val="bg1"/>
              </a:solidFill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356126" y="2978336"/>
            <a:ext cx="8648725" cy="954067"/>
          </a:xfrm>
          <a:prstGeom prst="rect">
            <a:avLst/>
          </a:prstGeom>
          <a:solidFill>
            <a:srgbClr val="293948">
              <a:alpha val="3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i="0" u="none" strike="noStrike" cap="none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Title:</a:t>
            </a:r>
            <a:r>
              <a:rPr lang="en-IN" sz="2400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IN" sz="2800" b="0" i="0" u="none" strike="noStrike" cap="none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IN" sz="2800" b="1" i="1" u="none" strike="noStrike" cap="none" dirty="0">
                <a:ln w="6350">
                  <a:solidFill>
                    <a:srgbClr val="A1B4B9"/>
                  </a:solidFill>
                  <a:prstDash val="lgDash"/>
                </a:ln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Lifecycle Assessment (LCA) for Indian Solar Panel Arrays”</a:t>
            </a:r>
            <a:endParaRPr sz="2800" b="1" i="1" dirty="0">
              <a:ln w="6350">
                <a:solidFill>
                  <a:srgbClr val="A1B4B9"/>
                </a:solidFill>
                <a:prstDash val="lgDash"/>
              </a:ln>
              <a:solidFill>
                <a:schemeClr val="bg1"/>
              </a:solidFill>
            </a:endParaRPr>
          </a:p>
        </p:txBody>
      </p:sp>
      <p:sp>
        <p:nvSpPr>
          <p:cNvPr id="102" name="Google Shape;10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Date</a:t>
            </a:r>
            <a:endParaRPr dirty="0"/>
          </a:p>
        </p:txBody>
      </p:sp>
      <p:sp>
        <p:nvSpPr>
          <p:cNvPr id="103" name="Google Shape;10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Department of Artificial Intelligence &amp; Machine Learning</a:t>
            </a:r>
            <a:endParaRPr dirty="0"/>
          </a:p>
        </p:txBody>
      </p:sp>
      <p:sp>
        <p:nvSpPr>
          <p:cNvPr id="104" name="Google Shape;10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</a:t>
            </a:fld>
            <a:endParaRPr dirty="0"/>
          </a:p>
        </p:txBody>
      </p:sp>
      <p:sp>
        <p:nvSpPr>
          <p:cNvPr id="2" name="Google Shape;99;p1">
            <a:extLst>
              <a:ext uri="{FF2B5EF4-FFF2-40B4-BE49-F238E27FC236}">
                <a16:creationId xmlns:a16="http://schemas.microsoft.com/office/drawing/2014/main" id="{DAC5B9E1-D7B1-4EA7-43B7-A6C9FE445B7C}"/>
              </a:ext>
            </a:extLst>
          </p:cNvPr>
          <p:cNvSpPr txBox="1"/>
          <p:nvPr/>
        </p:nvSpPr>
        <p:spPr>
          <a:xfrm>
            <a:off x="1918253" y="4505396"/>
            <a:ext cx="7225748" cy="1323399"/>
          </a:xfrm>
          <a:prstGeom prst="rect">
            <a:avLst/>
          </a:prstGeom>
          <a:solidFill>
            <a:srgbClr val="293948">
              <a:alpha val="3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Members:			Contribution:</a:t>
            </a:r>
            <a:endParaRPr sz="1200" dirty="0">
              <a:solidFill>
                <a:schemeClr val="bg1"/>
              </a:solidFill>
            </a:endParaRP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IN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Ameya Tipnis 	(23070126012)	Team Lead, SQL Database Connectivity</a:t>
            </a:r>
            <a:endParaRPr sz="1200" dirty="0">
              <a:solidFill>
                <a:schemeClr val="bg1"/>
              </a:solidFill>
            </a:endParaRP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IN" sz="16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Asho Shibu</a:t>
            </a:r>
            <a:r>
              <a:rPr lang="en-IN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(23070126023)	</a:t>
            </a:r>
            <a:r>
              <a:rPr lang="en-IN" sz="16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LCA calculation</a:t>
            </a:r>
            <a:r>
              <a:rPr lang="en-GB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Error Handling</a:t>
            </a:r>
            <a:endParaRPr sz="1200" dirty="0">
              <a:solidFill>
                <a:schemeClr val="bg1"/>
              </a:solidFill>
            </a:endParaRP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IN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Eric Siqueira 	(23070126041)	PPT, Devised Initial Code &amp; Structure</a:t>
            </a:r>
            <a:endParaRPr sz="1200" dirty="0">
              <a:solidFill>
                <a:schemeClr val="bg1"/>
              </a:solidFill>
            </a:endParaRPr>
          </a:p>
          <a:p>
            <a:pPr lvl="0">
              <a:buClr>
                <a:schemeClr val="dk1"/>
              </a:buClr>
              <a:buSzPts val="1800"/>
            </a:pPr>
            <a:r>
              <a:rPr lang="en-IN" sz="1600" b="0" i="0" u="none" strike="noStrike" cap="none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Ron Matthew 	(23070126109)	Subsidy </a:t>
            </a:r>
            <a:r>
              <a:rPr lang="en-IN" sz="16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</a:t>
            </a:r>
            <a:endParaRPr sz="1200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EE5F563-E6E4-42FD-C182-0BA8D8149BCF}"/>
              </a:ext>
            </a:extLst>
          </p:cNvPr>
          <p:cNvCxnSpPr>
            <a:stCxn id="2" idx="0"/>
            <a:endCxn id="2" idx="2"/>
          </p:cNvCxnSpPr>
          <p:nvPr/>
        </p:nvCxnSpPr>
        <p:spPr>
          <a:xfrm>
            <a:off x="5531127" y="4505396"/>
            <a:ext cx="0" cy="1323399"/>
          </a:xfrm>
          <a:prstGeom prst="line">
            <a:avLst/>
          </a:prstGeom>
          <a:ln w="12700">
            <a:solidFill>
              <a:srgbClr val="99BF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8" grpId="0" animBg="1"/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F3DEE370-B47C-A8DA-98F9-217B1441A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>
            <a:extLst>
              <a:ext uri="{FF2B5EF4-FFF2-40B4-BE49-F238E27FC236}">
                <a16:creationId xmlns:a16="http://schemas.microsoft.com/office/drawing/2014/main" id="{F5485123-EE9C-5264-7E88-5215B2D548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964882"/>
            <a:ext cx="7886700" cy="5574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71450" lvl="0" indent="-38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2600" dirty="0">
                <a:latin typeface="Sitka Heading Semibold" pitchFamily="2" charset="0"/>
              </a:rPr>
              <a:t>Key Sources:</a:t>
            </a:r>
          </a:p>
          <a:p>
            <a:pPr lvl="0"/>
            <a:r>
              <a:rPr lang="en-IN" sz="2400" u="sng" dirty="0">
                <a:hlinkClick r:id="rId3"/>
              </a:rPr>
              <a:t>State-Wise Renewable Energy Settlement Rates In India: A Comparative Analysis - Report - </a:t>
            </a:r>
            <a:r>
              <a:rPr lang="en-IN" sz="2400" u="sng" dirty="0" err="1">
                <a:hlinkClick r:id="rId3"/>
              </a:rPr>
              <a:t>SolarQuarter</a:t>
            </a:r>
            <a:endParaRPr lang="en-GB" sz="2000" dirty="0"/>
          </a:p>
          <a:p>
            <a:pPr lvl="0"/>
            <a:r>
              <a:rPr lang="en-IN" sz="2400" u="sng" dirty="0" err="1">
                <a:hlinkClick r:id="rId4"/>
              </a:rPr>
              <a:t>Statewise</a:t>
            </a:r>
            <a:r>
              <a:rPr lang="en-IN" sz="2400" u="sng" dirty="0">
                <a:hlinkClick r:id="rId4"/>
              </a:rPr>
              <a:t> Rooftop Solar Policies in India- MYSUN (itsmysun.com)</a:t>
            </a:r>
            <a:endParaRPr lang="en-GB" sz="2000" dirty="0"/>
          </a:p>
          <a:p>
            <a:pPr lvl="0"/>
            <a:r>
              <a:rPr lang="en-IN" sz="2400" u="sng" dirty="0">
                <a:hlinkClick r:id="rId5"/>
              </a:rPr>
              <a:t>https://prefuelenergy.com/solar-panel-prices-in-india-with-subsidy/</a:t>
            </a:r>
            <a:endParaRPr lang="en-GB" sz="2000" dirty="0"/>
          </a:p>
          <a:p>
            <a:pPr lvl="0"/>
            <a:r>
              <a:rPr lang="en-IN" sz="2400" u="sng" dirty="0">
                <a:hlinkClick r:id="rId6"/>
              </a:rPr>
              <a:t>https://waaree.com/wp-content/uploads/2024/10/13.Final-Report_Solar-Power-Market-in-India_Part-2.pdf</a:t>
            </a:r>
            <a:endParaRPr lang="en-GB" sz="2000" dirty="0"/>
          </a:p>
          <a:p>
            <a:pPr lvl="0"/>
            <a:r>
              <a:rPr lang="en-IN" sz="2400" u="sng" dirty="0">
                <a:hlinkClick r:id="rId7"/>
              </a:rPr>
              <a:t>https://www.ceew.in/sites/default/files/rooftop-solar-deployment.pdf</a:t>
            </a:r>
            <a:endParaRPr lang="en-GB" sz="2000" dirty="0"/>
          </a:p>
          <a:p>
            <a:pPr lvl="0"/>
            <a:r>
              <a:rPr lang="en-IN" sz="2400" u="sng" dirty="0">
                <a:hlinkClick r:id="rId8"/>
              </a:rPr>
              <a:t>https://www.cif.org/sites/cif_enc/files/rooftop_solar_pv_in_india_ctf_pwc._v8pdf_0.pdf</a:t>
            </a:r>
            <a:endParaRPr lang="en-GB" sz="2000" dirty="0"/>
          </a:p>
          <a:p>
            <a:pPr lvl="0"/>
            <a:r>
              <a:rPr lang="en-IN" sz="2400" u="sng" dirty="0">
                <a:hlinkClick r:id="rId9"/>
              </a:rPr>
              <a:t>https://ieefa.org/sites/default/files/2022-10/Indian%20Residential%20Rooftops-%20A%20vast%20Trove%20of%20Solar%20Energy%20Potential_Oct2022.pdf</a:t>
            </a:r>
            <a:endParaRPr lang="en-GB" sz="2000" dirty="0"/>
          </a:p>
          <a:p>
            <a:pPr lvl="0"/>
            <a:r>
              <a:rPr lang="en-IN" sz="2400" u="sng" dirty="0">
                <a:hlinkClick r:id="rId10"/>
              </a:rPr>
              <a:t>https://doi.org/10.1016/j.csite.2021.101010</a:t>
            </a:r>
            <a:endParaRPr lang="en-GB" sz="2000" dirty="0"/>
          </a:p>
          <a:p>
            <a:pPr lvl="0"/>
            <a:r>
              <a:rPr lang="en-IN" sz="2400" u="sng" dirty="0">
                <a:hlinkClick r:id="rId11"/>
              </a:rPr>
              <a:t>https://climatepolicyinitiative.org/wp-content/uploads/2018/02/Scaling-up-Rooftop-Solar-Power-in-India-The-Potential-of-Solar-Municipal-Bonds.pdf</a:t>
            </a:r>
            <a:endParaRPr lang="en-GB" sz="2000" dirty="0"/>
          </a:p>
          <a:p>
            <a:pPr lvl="0"/>
            <a:r>
              <a:rPr lang="en-IN" sz="2400" u="sng" dirty="0">
                <a:hlinkClick r:id="rId12"/>
              </a:rPr>
              <a:t>https://pmsg-production-public.s3.ap-south-1.amazonaws.com/download/7_NPTI_Discom_Employees_English.pdf</a:t>
            </a:r>
            <a:endParaRPr lang="en-GB" sz="2000" dirty="0"/>
          </a:p>
          <a:p>
            <a:pPr lvl="0"/>
            <a:r>
              <a:rPr lang="en-IN" sz="2400" u="sng" dirty="0">
                <a:hlinkClick r:id="rId13"/>
              </a:rPr>
              <a:t>https://www.reuters.com/business/energy/skills-shortage-hobbles-indias-clean-energy-aspirations-2024-11-20/</a:t>
            </a:r>
            <a:endParaRPr lang="en-GB" sz="2000" dirty="0"/>
          </a:p>
          <a:p>
            <a:pPr lvl="0"/>
            <a:r>
              <a:rPr lang="en-IN" sz="2400" u="sng" dirty="0">
                <a:hlinkClick r:id="rId14"/>
              </a:rPr>
              <a:t>https://en.wikipedia.org/wiki/Net_metering</a:t>
            </a:r>
            <a:endParaRPr lang="en-GB" sz="2000" dirty="0"/>
          </a:p>
          <a:p>
            <a:pPr lvl="0"/>
            <a:r>
              <a:rPr lang="en-IN" sz="2400" u="sng" dirty="0">
                <a:hlinkClick r:id="rId15"/>
              </a:rPr>
              <a:t>https://en.wikipedia.org/wiki/Solar_power_in_India</a:t>
            </a:r>
            <a:endParaRPr lang="en-GB" sz="2000" dirty="0"/>
          </a:p>
          <a:p>
            <a:pPr lvl="0"/>
            <a:r>
              <a:rPr lang="en-IN" sz="2400" u="sng" dirty="0">
                <a:hlinkClick r:id="rId16"/>
              </a:rPr>
              <a:t>https://distributedenergy.medium.com/indias-state-wise-solar-energy-policies-b99799852664</a:t>
            </a:r>
            <a:endParaRPr lang="en-IN" sz="2400" u="sng" dirty="0"/>
          </a:p>
          <a:p>
            <a:pPr lvl="0"/>
            <a:r>
              <a:rPr lang="en-GB" sz="2000" dirty="0">
                <a:hlinkClick r:id="rId17"/>
              </a:rPr>
              <a:t>https://www.livemint.com/news/india/india-installs-400-000-rooftop-solar-units-under-pm-s-free-electricity-scheme-11729089461564.html</a:t>
            </a:r>
            <a:endParaRPr lang="en-GB" sz="2000" dirty="0"/>
          </a:p>
          <a:p>
            <a:pPr lvl="0"/>
            <a:r>
              <a:rPr lang="en-GB" sz="2000" dirty="0">
                <a:hlinkClick r:id="rId18"/>
              </a:rPr>
              <a:t>https://www.moglix.com/luminous-380w-perc-monocrystalline-solar-panel/mp/msn858078enl92?srsltid=AfmBOoo7dKlA-DeP_vjRZyly02-Y-HVe5oR_1JS3lcHpAPumjR7mIwwa&amp;utm</a:t>
            </a:r>
            <a:endParaRPr lang="en-GB" sz="2000" dirty="0"/>
          </a:p>
          <a:p>
            <a:pPr lvl="0"/>
            <a:r>
              <a:rPr lang="en-GB" sz="2000" dirty="0">
                <a:hlinkClick r:id="rId19"/>
              </a:rPr>
              <a:t>https://www.moglix.com/luminous-380w-perc-monocrystalline-solar-panel/mp/msn858078enl92?srsltid=AfmBOoo7dKlA-DeP_vjRZyly02-Y-HVe5oR_1JS3lcHpAPumjR7mIwwa&amp;utm</a:t>
            </a:r>
            <a:endParaRPr lang="en-GB" sz="2000" dirty="0"/>
          </a:p>
          <a:p>
            <a:pPr lvl="0"/>
            <a:r>
              <a:rPr lang="en-GB" sz="2000" dirty="0">
                <a:hlinkClick r:id="rId20"/>
              </a:rPr>
              <a:t>https://www.solarfeeds.com/product/tp300-series-288-300</a:t>
            </a:r>
            <a:r>
              <a:rPr lang="en-GB" sz="2000" dirty="0"/>
              <a:t> </a:t>
            </a:r>
          </a:p>
          <a:p>
            <a:pPr lvl="0"/>
            <a:endParaRPr lang="en-GB" sz="2000" dirty="0"/>
          </a:p>
          <a:p>
            <a:pPr marL="36195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Char char="•"/>
            </a:pPr>
            <a:endParaRPr lang="en-GB" sz="1100" dirty="0">
              <a:latin typeface="Sitka Heading Semibold" pitchFamily="2" charset="0"/>
            </a:endParaRPr>
          </a:p>
          <a:p>
            <a:pPr marL="36195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endParaRPr lang="en-GB" sz="1200" dirty="0">
              <a:latin typeface="Sitka Heading Semibold" pitchFamily="2" charset="0"/>
            </a:endParaRPr>
          </a:p>
        </p:txBody>
      </p:sp>
      <p:sp>
        <p:nvSpPr>
          <p:cNvPr id="122" name="Google Shape;122;p3">
            <a:extLst>
              <a:ext uri="{FF2B5EF4-FFF2-40B4-BE49-F238E27FC236}">
                <a16:creationId xmlns:a16="http://schemas.microsoft.com/office/drawing/2014/main" id="{F7416AFB-B062-EBC1-A13D-67CD53D4ADB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17-01-2025</a:t>
            </a:r>
            <a:endParaRPr dirty="0"/>
          </a:p>
        </p:txBody>
      </p:sp>
      <p:sp>
        <p:nvSpPr>
          <p:cNvPr id="123" name="Google Shape;123;p3">
            <a:extLst>
              <a:ext uri="{FF2B5EF4-FFF2-40B4-BE49-F238E27FC236}">
                <a16:creationId xmlns:a16="http://schemas.microsoft.com/office/drawing/2014/main" id="{F8CF8496-001E-8A5C-70FC-FC6AA5B455D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Department of Artificial Intelligence &amp; Machine Learning</a:t>
            </a:r>
            <a:endParaRPr dirty="0"/>
          </a:p>
        </p:txBody>
      </p:sp>
      <p:sp>
        <p:nvSpPr>
          <p:cNvPr id="124" name="Google Shape;124;p3">
            <a:extLst>
              <a:ext uri="{FF2B5EF4-FFF2-40B4-BE49-F238E27FC236}">
                <a16:creationId xmlns:a16="http://schemas.microsoft.com/office/drawing/2014/main" id="{964A90AD-9936-95BE-8BA2-6A0ED367A3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10</a:t>
            </a:fld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77CCC-BDD4-7972-55B6-D27AA566E9F6}"/>
              </a:ext>
            </a:extLst>
          </p:cNvPr>
          <p:cNvSpPr txBox="1"/>
          <p:nvPr/>
        </p:nvSpPr>
        <p:spPr>
          <a:xfrm>
            <a:off x="685800" y="487016"/>
            <a:ext cx="1828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u="sng" dirty="0">
                <a:latin typeface="Sitka Text Semibold" pitchFamily="2" charset="0"/>
                <a:ea typeface="Times New Roman"/>
                <a:cs typeface="Times New Roman"/>
                <a:sym typeface="Times New Roman"/>
              </a:rPr>
              <a:t>References:</a:t>
            </a:r>
            <a:endParaRPr lang="en-GB" sz="2200" u="sng" dirty="0">
              <a:latin typeface="Sitka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27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1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4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6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9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1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2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4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2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6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2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9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2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1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12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4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12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6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2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build="p"/>
      <p:bldP spid="2" grpId="0" build="allAtOnc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F3DEE370-B47C-A8DA-98F9-217B1441A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>
            <a:extLst>
              <a:ext uri="{FF2B5EF4-FFF2-40B4-BE49-F238E27FC236}">
                <a16:creationId xmlns:a16="http://schemas.microsoft.com/office/drawing/2014/main" id="{F5485123-EE9C-5264-7E88-5215B2D548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964882"/>
            <a:ext cx="7886700" cy="5574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33350" indent="0">
              <a:spcBef>
                <a:spcPts val="0"/>
              </a:spcBef>
              <a:buSzPts val="2100"/>
              <a:buNone/>
            </a:pPr>
            <a:r>
              <a:rPr lang="en-IN" sz="1400" dirty="0"/>
              <a:t>Data Entries Link: </a:t>
            </a:r>
            <a:r>
              <a:rPr lang="en-IN" sz="1400" dirty="0">
                <a:hlinkClick r:id="rId3"/>
              </a:rPr>
              <a:t>https://docs.google.com/document/d/1IkJAZFxw3V6Mty8HbrEU30n4OwTKjU9a/edit?usp=sharing&amp;ouid=112033620501447592381&amp;rtpof=true&amp;sd=true</a:t>
            </a:r>
            <a:r>
              <a:rPr lang="en-IN" sz="1400" dirty="0"/>
              <a:t> </a:t>
            </a:r>
          </a:p>
          <a:p>
            <a:pPr marL="133350" indent="0">
              <a:spcBef>
                <a:spcPts val="0"/>
              </a:spcBef>
              <a:buSzPts val="2100"/>
              <a:buNone/>
            </a:pPr>
            <a:endParaRPr lang="en-IN" sz="1400" dirty="0"/>
          </a:p>
          <a:p>
            <a:pPr marL="133350" indent="0">
              <a:spcBef>
                <a:spcPts val="0"/>
              </a:spcBef>
              <a:buSzPts val="2100"/>
              <a:buNone/>
            </a:pPr>
            <a:r>
              <a:rPr lang="en-US" sz="1400" dirty="0" err="1"/>
              <a:t>Github</a:t>
            </a:r>
            <a:r>
              <a:rPr lang="en-US" sz="1400" dirty="0"/>
              <a:t> Codes and Packages Used:</a:t>
            </a:r>
          </a:p>
          <a:p>
            <a:pPr marL="133350" indent="0">
              <a:spcBef>
                <a:spcPts val="0"/>
              </a:spcBef>
              <a:buSzPts val="2100"/>
              <a:buNone/>
            </a:pPr>
            <a:r>
              <a:rPr lang="en-US" sz="1400" dirty="0">
                <a:hlinkClick r:id="rId4"/>
              </a:rPr>
              <a:t>https://github.com/EricSiq/JavaProject-Lifecycle-Assessment-of-Solar-Arrays</a:t>
            </a:r>
            <a:r>
              <a:rPr lang="en-US" sz="1400" dirty="0"/>
              <a:t> </a:t>
            </a:r>
          </a:p>
          <a:p>
            <a:pPr marL="304800" indent="-171450">
              <a:spcBef>
                <a:spcPts val="0"/>
              </a:spcBef>
              <a:buSzPts val="2100"/>
            </a:pPr>
            <a:endParaRPr lang="en-IN" sz="1200" dirty="0"/>
          </a:p>
          <a:p>
            <a:pPr marL="304800" indent="-171450">
              <a:spcBef>
                <a:spcPts val="0"/>
              </a:spcBef>
              <a:buSzPts val="2100"/>
            </a:pPr>
            <a:endParaRPr lang="en-IN" sz="1200" dirty="0"/>
          </a:p>
          <a:p>
            <a:pPr marL="304800" indent="-171450">
              <a:spcBef>
                <a:spcPts val="0"/>
              </a:spcBef>
              <a:buSzPts val="2100"/>
            </a:pPr>
            <a:endParaRPr lang="en-IN" sz="1200" dirty="0"/>
          </a:p>
          <a:p>
            <a:pPr marL="133350" indent="0">
              <a:spcBef>
                <a:spcPts val="0"/>
              </a:spcBef>
              <a:buSzPts val="2100"/>
              <a:buNone/>
            </a:pPr>
            <a:endParaRPr lang="en-GB" sz="1200" dirty="0">
              <a:latin typeface="Sitka Heading Semibold" pitchFamily="2" charset="0"/>
            </a:endParaRPr>
          </a:p>
        </p:txBody>
      </p:sp>
      <p:sp>
        <p:nvSpPr>
          <p:cNvPr id="122" name="Google Shape;122;p3">
            <a:extLst>
              <a:ext uri="{FF2B5EF4-FFF2-40B4-BE49-F238E27FC236}">
                <a16:creationId xmlns:a16="http://schemas.microsoft.com/office/drawing/2014/main" id="{F7416AFB-B062-EBC1-A13D-67CD53D4ADB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17-01-2025</a:t>
            </a:r>
            <a:endParaRPr dirty="0"/>
          </a:p>
        </p:txBody>
      </p:sp>
      <p:sp>
        <p:nvSpPr>
          <p:cNvPr id="123" name="Google Shape;123;p3">
            <a:extLst>
              <a:ext uri="{FF2B5EF4-FFF2-40B4-BE49-F238E27FC236}">
                <a16:creationId xmlns:a16="http://schemas.microsoft.com/office/drawing/2014/main" id="{F8CF8496-001E-8A5C-70FC-FC6AA5B455D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Department of Artificial Intelligence &amp; Machine Learning</a:t>
            </a:r>
            <a:endParaRPr dirty="0"/>
          </a:p>
        </p:txBody>
      </p:sp>
      <p:sp>
        <p:nvSpPr>
          <p:cNvPr id="124" name="Google Shape;124;p3">
            <a:extLst>
              <a:ext uri="{FF2B5EF4-FFF2-40B4-BE49-F238E27FC236}">
                <a16:creationId xmlns:a16="http://schemas.microsoft.com/office/drawing/2014/main" id="{964A90AD-9936-95BE-8BA2-6A0ED367A3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11</a:t>
            </a:fld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77CCC-BDD4-7972-55B6-D27AA566E9F6}"/>
              </a:ext>
            </a:extLst>
          </p:cNvPr>
          <p:cNvSpPr txBox="1"/>
          <p:nvPr/>
        </p:nvSpPr>
        <p:spPr>
          <a:xfrm>
            <a:off x="685800" y="487016"/>
            <a:ext cx="1828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u="sng" dirty="0">
                <a:latin typeface="Sitka Text Semibold" pitchFamily="2" charset="0"/>
                <a:ea typeface="Times New Roman"/>
                <a:cs typeface="Times New Roman"/>
                <a:sym typeface="Times New Roman"/>
              </a:rPr>
              <a:t>References:</a:t>
            </a:r>
            <a:endParaRPr lang="en-GB" sz="2200" u="sng" dirty="0">
              <a:latin typeface="Sitka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211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"/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"/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build="allAtOnce"/>
      <p:bldP spid="2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8FCE76AA-D259-1FA0-131C-8AD4FE6B5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India installs 400,000 rooftop solar units under PM's free electricity  scheme | Today News">
            <a:extLst>
              <a:ext uri="{FF2B5EF4-FFF2-40B4-BE49-F238E27FC236}">
                <a16:creationId xmlns:a16="http://schemas.microsoft.com/office/drawing/2014/main" id="{B16C6D55-54C5-DF35-AE80-F45DE077A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4500"/>
            <a:ext cx="9144000" cy="609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Google Shape;122;p3">
            <a:extLst>
              <a:ext uri="{FF2B5EF4-FFF2-40B4-BE49-F238E27FC236}">
                <a16:creationId xmlns:a16="http://schemas.microsoft.com/office/drawing/2014/main" id="{8B76C125-A738-D565-63D1-A1B46162A9E3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17-01-2025</a:t>
            </a:r>
            <a:endParaRPr dirty="0"/>
          </a:p>
        </p:txBody>
      </p:sp>
      <p:sp>
        <p:nvSpPr>
          <p:cNvPr id="123" name="Google Shape;123;p3">
            <a:extLst>
              <a:ext uri="{FF2B5EF4-FFF2-40B4-BE49-F238E27FC236}">
                <a16:creationId xmlns:a16="http://schemas.microsoft.com/office/drawing/2014/main" id="{1F4AE381-26F6-3ECC-3263-8663712C6C3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Department of Artificial Intelligence &amp; Machine Learning</a:t>
            </a:r>
            <a:endParaRPr dirty="0"/>
          </a:p>
        </p:txBody>
      </p:sp>
      <p:sp>
        <p:nvSpPr>
          <p:cNvPr id="124" name="Google Shape;124;p3">
            <a:extLst>
              <a:ext uri="{FF2B5EF4-FFF2-40B4-BE49-F238E27FC236}">
                <a16:creationId xmlns:a16="http://schemas.microsoft.com/office/drawing/2014/main" id="{77F32396-06EE-FD07-01A4-0EDEEB1FFD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12</a:t>
            </a:fld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856D1-FB34-2213-50A9-87FC1EFA2D58}"/>
              </a:ext>
            </a:extLst>
          </p:cNvPr>
          <p:cNvSpPr txBox="1"/>
          <p:nvPr/>
        </p:nvSpPr>
        <p:spPr>
          <a:xfrm>
            <a:off x="239993" y="865482"/>
            <a:ext cx="6217957" cy="830997"/>
          </a:xfrm>
          <a:prstGeom prst="rect">
            <a:avLst/>
          </a:prstGeom>
          <a:solidFill>
            <a:srgbClr val="AFC1D1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IN" sz="4800" b="1" i="1" dirty="0">
                <a:solidFill>
                  <a:srgbClr val="293948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/>
                <a:sym typeface="Times New Roman"/>
              </a:rPr>
              <a:t>Thank You</a:t>
            </a:r>
            <a:endParaRPr lang="en-GB" sz="4800" b="1" i="1" dirty="0">
              <a:solidFill>
                <a:srgbClr val="293948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B918D-F272-6673-49AB-813D3CD9F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0646" y="5357964"/>
            <a:ext cx="422031" cy="237041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035938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0A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 descr="India's first solar-powered village promotes green energy, sustainability  and self-reliance | UN News">
            <a:extLst>
              <a:ext uri="{FF2B5EF4-FFF2-40B4-BE49-F238E27FC236}">
                <a16:creationId xmlns:a16="http://schemas.microsoft.com/office/drawing/2014/main" id="{DD4CE28C-ABED-5EF3-83D2-6C02C7FF18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4" r="6874"/>
          <a:stretch/>
        </p:blipFill>
        <p:spPr bwMode="auto">
          <a:xfrm>
            <a:off x="377072" y="725557"/>
            <a:ext cx="8138278" cy="40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D67EFAA5-141F-B7D7-8AB5-3332C3408A9A}"/>
              </a:ext>
            </a:extLst>
          </p:cNvPr>
          <p:cNvSpPr/>
          <p:nvPr/>
        </p:nvSpPr>
        <p:spPr>
          <a:xfrm flipH="1">
            <a:off x="1572865" y="811019"/>
            <a:ext cx="4671441" cy="780392"/>
          </a:xfrm>
          <a:prstGeom prst="wedgeEllipseCallout">
            <a:avLst>
              <a:gd name="adj1" fmla="val -44450"/>
              <a:gd name="adj2" fmla="val 45943"/>
            </a:avLst>
          </a:prstGeom>
          <a:solidFill>
            <a:srgbClr val="2A4F96">
              <a:alpha val="5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757D1-A11D-3B94-95BB-1E3528097B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2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0A15A1-9B3C-2486-A4B0-8260A5FAB0DD}"/>
              </a:ext>
            </a:extLst>
          </p:cNvPr>
          <p:cNvSpPr txBox="1"/>
          <p:nvPr/>
        </p:nvSpPr>
        <p:spPr>
          <a:xfrm>
            <a:off x="377072" y="226244"/>
            <a:ext cx="2686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Introduction</a:t>
            </a:r>
            <a:r>
              <a:rPr lang="en-GB" sz="3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  <a:endParaRPr lang="en-GB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3DADF-6A9D-8526-949D-2FE700748119}"/>
              </a:ext>
            </a:extLst>
          </p:cNvPr>
          <p:cNvSpPr txBox="1"/>
          <p:nvPr/>
        </p:nvSpPr>
        <p:spPr>
          <a:xfrm>
            <a:off x="0" y="5393779"/>
            <a:ext cx="9144000" cy="1200329"/>
          </a:xfrm>
          <a:prstGeom prst="rect">
            <a:avLst/>
          </a:prstGeom>
          <a:solidFill>
            <a:srgbClr val="99BFE3">
              <a:alpha val="42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2.  India lacks a </a:t>
            </a:r>
            <a:r>
              <a:rPr lang="en-IN" sz="18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dynamic tool for calculating the return on investment (ROI) and environmental footprint of solar panels </a:t>
            </a:r>
            <a:r>
              <a:rPr lang="en-IN" sz="1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that accounts for location-specific factors in India.</a:t>
            </a:r>
          </a:p>
          <a:p>
            <a:pPr algn="ctr"/>
            <a:r>
              <a:rPr lang="en-IN" sz="1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3.  We lack the User-Awareness by Indian consumers and businesses for making informed decisions about solar panel installations.</a:t>
            </a:r>
            <a:endParaRPr lang="en-GB" sz="1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07A748-6BCC-51D6-56E0-2B71D9B9BDA6}"/>
              </a:ext>
            </a:extLst>
          </p:cNvPr>
          <p:cNvSpPr txBox="1"/>
          <p:nvPr/>
        </p:nvSpPr>
        <p:spPr>
          <a:xfrm>
            <a:off x="1828800" y="893439"/>
            <a:ext cx="4204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i="1" dirty="0">
                <a:ln w="3175">
                  <a:noFill/>
                </a:ln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Segoe UI Historic" panose="020B0502040204020203" pitchFamily="34" charset="0"/>
              </a:rPr>
              <a:t>What problems are we aiming to solve for the average Indian?</a:t>
            </a:r>
            <a:endParaRPr lang="en-GB" sz="1000" i="1" dirty="0">
              <a:ln w="3175">
                <a:noFill/>
              </a:ln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Segoe UI Historic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A0690-F600-3038-ACCC-A7852A25B430}"/>
              </a:ext>
            </a:extLst>
          </p:cNvPr>
          <p:cNvSpPr txBox="1"/>
          <p:nvPr/>
        </p:nvSpPr>
        <p:spPr>
          <a:xfrm>
            <a:off x="0" y="4776605"/>
            <a:ext cx="9144000" cy="646331"/>
          </a:xfrm>
          <a:prstGeom prst="rect">
            <a:avLst/>
          </a:prstGeom>
          <a:solidFill>
            <a:srgbClr val="99BFE3">
              <a:alpha val="42000"/>
            </a:srgbClr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1" u="none" strike="noStrike" kern="0" cap="none" spc="0" normalizeH="0" baseline="0" noProof="0" dirty="0">
                <a:solidFill>
                  <a:sysClr val="windowText" lastClr="000000"/>
                </a:solidFill>
                <a:effectLst/>
                <a:uLnTx/>
                <a:uFillTx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Arial"/>
              </a:rPr>
              <a:t>1.  Assessing the true environmental and economic impact of solar panel installations in India is a complex task due to varied regional subsidies and geographic conditions.</a:t>
            </a:r>
          </a:p>
        </p:txBody>
      </p:sp>
    </p:spTree>
    <p:extLst>
      <p:ext uri="{BB962C8B-B14F-4D97-AF65-F5344CB8AC3E}">
        <p14:creationId xmlns:p14="http://schemas.microsoft.com/office/powerpoint/2010/main" val="213712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11" grpId="0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1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5465DF-5F07-D361-CEC3-282D99884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orrective Maintenance Yearly Solar System AMC Service, Pan India at ₹  2000/kw in Hyderabad">
            <a:extLst>
              <a:ext uri="{FF2B5EF4-FFF2-40B4-BE49-F238E27FC236}">
                <a16:creationId xmlns:a16="http://schemas.microsoft.com/office/drawing/2014/main" id="{66322E2B-A699-74B7-EB7D-685A7472D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524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4E2EA-076B-D1EE-6EB5-E559B32564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3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E1CB9B-241C-0CD4-E509-09D16B6DCF5E}"/>
              </a:ext>
            </a:extLst>
          </p:cNvPr>
          <p:cNvSpPr txBox="1"/>
          <p:nvPr/>
        </p:nvSpPr>
        <p:spPr>
          <a:xfrm>
            <a:off x="216816" y="1043731"/>
            <a:ext cx="8927184" cy="1815882"/>
          </a:xfrm>
          <a:prstGeom prst="rect">
            <a:avLst/>
          </a:prstGeom>
          <a:solidFill>
            <a:srgbClr val="99BFE3">
              <a:alpha val="56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600" i="1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Primary Objectives</a:t>
            </a: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Developing a Java application to accurately calculate the lifecycle assessment(LCA) for developing and maintaining solar panel installations across India.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Integrate a </a:t>
            </a:r>
            <a:r>
              <a:rPr lang="en-IN" sz="16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database to store and retrieve regional solar subsidy data</a:t>
            </a: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provided by various local and state governmental bodies, ensuring accurate ROI calculations.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Create a user-friendly interface that simplifies complex maintenance and cost calculations for users.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965C2B-060E-3A04-067B-8EF10B3AB3B3}"/>
              </a:ext>
            </a:extLst>
          </p:cNvPr>
          <p:cNvSpPr txBox="1"/>
          <p:nvPr/>
        </p:nvSpPr>
        <p:spPr>
          <a:xfrm>
            <a:off x="377072" y="226243"/>
            <a:ext cx="3723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i="1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Project Objectives</a:t>
            </a:r>
            <a:r>
              <a:rPr lang="en-GB" sz="3200" i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  <a:endParaRPr lang="en-GB" i="1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4811F1-AD06-E1C5-5250-53D50AB823EA}"/>
              </a:ext>
            </a:extLst>
          </p:cNvPr>
          <p:cNvSpPr txBox="1"/>
          <p:nvPr/>
        </p:nvSpPr>
        <p:spPr>
          <a:xfrm>
            <a:off x="1072862" y="4364090"/>
            <a:ext cx="6998275" cy="1815882"/>
          </a:xfrm>
          <a:prstGeom prst="rect">
            <a:avLst/>
          </a:prstGeom>
          <a:solidFill>
            <a:srgbClr val="99BFE3">
              <a:alpha val="5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IN" sz="1600" i="1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Secondary Objectives</a:t>
            </a: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</a:p>
          <a:p>
            <a:pPr marL="400050" indent="-400050" algn="just">
              <a:buFont typeface="+mj-lt"/>
              <a:buAutoNum type="romanL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Enable users to input specific parameters such as panel type, system size, and location to personalize the assessment.</a:t>
            </a:r>
          </a:p>
          <a:p>
            <a:pPr marL="400050" indent="-400050" algn="just">
              <a:buFont typeface="+mj-lt"/>
              <a:buAutoNum type="romanL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Ensure the application is scalable and maintainable, allowing for future updates and enhancements.</a:t>
            </a:r>
          </a:p>
          <a:p>
            <a:pPr marL="400050" indent="-400050" algn="just">
              <a:buFont typeface="+mj-lt"/>
              <a:buAutoNum type="romanLcPeriod"/>
            </a:pPr>
            <a:r>
              <a:rPr lang="en-IN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Promote awareness and adoption of solar energy in India through an accessible and informative tool focusing on localised data.</a:t>
            </a:r>
          </a:p>
        </p:txBody>
      </p:sp>
    </p:spTree>
    <p:extLst>
      <p:ext uri="{BB962C8B-B14F-4D97-AF65-F5344CB8AC3E}">
        <p14:creationId xmlns:p14="http://schemas.microsoft.com/office/powerpoint/2010/main" val="2871611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  <p:bldP spid="6" grpId="0" animBg="1"/>
      <p:bldP spid="10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2F7">
            <a:alpha val="2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2" descr="Solar Grid Vectors &amp; Illustrations for Free Download | Freepik">
            <a:extLst>
              <a:ext uri="{FF2B5EF4-FFF2-40B4-BE49-F238E27FC236}">
                <a16:creationId xmlns:a16="http://schemas.microsoft.com/office/drawing/2014/main" id="{25F99168-68F3-A06E-7955-247D8032A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6" t="6662" r="10835" b="9340"/>
          <a:stretch/>
        </p:blipFill>
        <p:spPr bwMode="auto">
          <a:xfrm>
            <a:off x="3265714" y="5785379"/>
            <a:ext cx="1637882" cy="107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6,300+ Solar Grid Stock Illustrations, Royalty-Free Vector Graphics &amp; Clip  Art - iStock | Solar grid icon">
            <a:extLst>
              <a:ext uri="{FF2B5EF4-FFF2-40B4-BE49-F238E27FC236}">
                <a16:creationId xmlns:a16="http://schemas.microsoft.com/office/drawing/2014/main" id="{CF28F650-1A74-58C8-C668-BDBACDE15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20" b="87850" l="7190" r="93791">
                        <a14:foregroundMark x1="33007" y1="15701" x2="16503" y2="27477"/>
                        <a14:foregroundMark x1="16503" y1="27477" x2="12418" y2="32710"/>
                        <a14:foregroundMark x1="11765" y1="47850" x2="19935" y2="69720"/>
                        <a14:foregroundMark x1="46895" y1="84486" x2="78105" y2="79065"/>
                        <a14:foregroundMark x1="78105" y1="79065" x2="83170" y2="73832"/>
                        <a14:foregroundMark x1="87582" y1="62430" x2="80392" y2="81121"/>
                        <a14:foregroundMark x1="80392" y1="81121" x2="71569" y2="85047"/>
                        <a14:foregroundMark x1="71569" y1="85047" x2="44281" y2="83738"/>
                        <a14:foregroundMark x1="44281" y1="83738" x2="27941" y2="79439"/>
                        <a14:foregroundMark x1="27941" y1="79439" x2="18464" y2="72710"/>
                        <a14:foregroundMark x1="18464" y1="72710" x2="13725" y2="62056"/>
                        <a14:foregroundMark x1="13725" y1="62056" x2="11438" y2="50280"/>
                        <a14:foregroundMark x1="11438" y1="50280" x2="14052" y2="41308"/>
                        <a14:foregroundMark x1="14052" y1="41308" x2="19118" y2="33084"/>
                        <a14:foregroundMark x1="19118" y1="33084" x2="42320" y2="17570"/>
                        <a14:foregroundMark x1="42320" y1="17570" x2="69935" y2="22991"/>
                        <a14:foregroundMark x1="69935" y1="22991" x2="86288" y2="42354"/>
                        <a14:foregroundMark x1="88579" y1="47495" x2="88712" y2="66433"/>
                        <a14:foregroundMark x1="88725" y1="68224" x2="86438" y2="74579"/>
                        <a14:foregroundMark x1="40523" y1="13084" x2="50327" y2="11589"/>
                        <a14:foregroundMark x1="50327" y1="11589" x2="66469" y2="17932"/>
                        <a14:foregroundMark x1="88793" y1="68372" x2="88235" y2="73645"/>
                        <a14:foregroundMark x1="90202" y1="55050" x2="89113" y2="65344"/>
                        <a14:foregroundMark x1="88235" y1="73645" x2="82353" y2="82991"/>
                        <a14:foregroundMark x1="82353" y1="82991" x2="73693" y2="87103"/>
                        <a14:foregroundMark x1="73693" y1="87103" x2="52124" y2="86729"/>
                        <a14:foregroundMark x1="52124" y1="86729" x2="20098" y2="74579"/>
                        <a14:foregroundMark x1="20098" y1="74579" x2="9967" y2="55514"/>
                        <a14:foregroundMark x1="9967" y1="55514" x2="12582" y2="42056"/>
                        <a14:foregroundMark x1="12582" y1="42056" x2="40523" y2="11776"/>
                        <a14:foregroundMark x1="62126" y1="14092" x2="65848" y2="14692"/>
                        <a14:foregroundMark x1="44281" y1="11215" x2="57803" y2="13395"/>
                        <a14:foregroundMark x1="89183" y1="68550" x2="86601" y2="78505"/>
                        <a14:foregroundMark x1="90308" y1="64212" x2="90145" y2="64840"/>
                        <a14:foregroundMark x1="10131" y1="60935" x2="15359" y2="71776"/>
                        <a14:foregroundMark x1="15359" y1="71776" x2="35294" y2="83925"/>
                        <a14:foregroundMark x1="35294" y1="83925" x2="49510" y2="88224"/>
                        <a14:foregroundMark x1="49510" y1="88224" x2="61275" y2="88037"/>
                        <a14:foregroundMark x1="61275" y1="88037" x2="71732" y2="88037"/>
                        <a14:foregroundMark x1="11023" y1="40187" x2="11601" y2="33271"/>
                        <a14:foregroundMark x1="9150" y1="62617" x2="11023" y2="40187"/>
                        <a14:foregroundMark x1="16340" y1="27103" x2="22059" y2="22430"/>
                        <a14:foregroundMark x1="63219" y1="12547" x2="66259" y2="14347"/>
                        <a14:foregroundMark x1="37745" y1="87664" x2="40850" y2="88598"/>
                        <a14:foregroundMark x1="41830" y1="10654" x2="50327" y2="10093"/>
                        <a14:foregroundMark x1="62639" y1="13366" x2="66276" y2="14333"/>
                        <a14:foregroundMark x1="50327" y1="10093" x2="58585" y2="12289"/>
                        <a14:foregroundMark x1="91859" y1="69769" x2="91340" y2="71589"/>
                        <a14:foregroundMark x1="9967" y1="40374" x2="10784" y2="36636"/>
                        <a14:foregroundMark x1="71242" y1="20935" x2="75000" y2="27850"/>
                        <a14:foregroundMark x1="68301" y1="17383" x2="70098" y2="18692"/>
                        <a14:foregroundMark x1="64869" y1="14019" x2="68791" y2="16636"/>
                        <a14:foregroundMark x1="8333" y1="34393" x2="8333" y2="34393"/>
                        <a14:foregroundMark x1="7190" y1="32150" x2="7190" y2="34206"/>
                        <a14:foregroundMark x1="39869" y1="9907" x2="44281" y2="9720"/>
                        <a14:foregroundMark x1="91176" y1="59252" x2="91013" y2="61869"/>
                        <a14:foregroundMark x1="91503" y1="58131" x2="91340" y2="60561"/>
                        <a14:foregroundMark x1="91830" y1="67290" x2="91503" y2="69533"/>
                        <a14:backgroundMark x1="74997" y1="20326" x2="75817" y2="20748"/>
                        <a14:backgroundMark x1="72549" y1="19065" x2="73451" y2="19529"/>
                        <a14:backgroundMark x1="79575" y1="23178" x2="81536" y2="26916"/>
                        <a14:backgroundMark x1="84804" y1="30280" x2="93301" y2="49346"/>
                        <a14:backgroundMark x1="74867" y1="20087" x2="77124" y2="21495"/>
                        <a14:backgroundMark x1="70989" y1="17668" x2="73709" y2="19365"/>
                        <a14:backgroundMark x1="77124" y1="21495" x2="84314" y2="30280"/>
                        <a14:backgroundMark x1="59477" y1="11028" x2="63235" y2="12523"/>
                        <a14:backgroundMark x1="78268" y1="20748" x2="78268" y2="20748"/>
                        <a14:backgroundMark x1="78105" y1="20000" x2="78268" y2="21682"/>
                        <a14:backgroundMark x1="84641" y1="29907" x2="85131" y2="29720"/>
                        <a14:backgroundMark x1="83333" y1="29720" x2="83987" y2="31215"/>
                        <a14:backgroundMark x1="92157" y1="47477" x2="94118" y2="56636"/>
                        <a14:backgroundMark x1="93879" y1="62103" x2="93637" y2="67631"/>
                        <a14:backgroundMark x1="94118" y1="56636" x2="94043" y2="58354"/>
                        <a14:backgroundMark x1="92647" y1="65981" x2="92144" y2="67349"/>
                        <a14:backgroundMark x1="9804" y1="40187" x2="9804" y2="401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58" t="5546" r="5702" b="6297"/>
          <a:stretch/>
        </p:blipFill>
        <p:spPr bwMode="auto">
          <a:xfrm>
            <a:off x="4381842" y="2554442"/>
            <a:ext cx="5143807" cy="449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4756E-6640-2CE9-E272-CAB8917C90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4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2AA5A-C058-9570-7EE9-86C828D8685D}"/>
              </a:ext>
            </a:extLst>
          </p:cNvPr>
          <p:cNvSpPr txBox="1"/>
          <p:nvPr/>
        </p:nvSpPr>
        <p:spPr>
          <a:xfrm>
            <a:off x="377071" y="226243"/>
            <a:ext cx="4324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OOPs Implementation:</a:t>
            </a:r>
            <a:endParaRPr lang="en-GB" u="sng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BC01D9-E004-4614-BBC5-23959BFD340E}"/>
              </a:ext>
            </a:extLst>
          </p:cNvPr>
          <p:cNvSpPr txBox="1"/>
          <p:nvPr/>
        </p:nvSpPr>
        <p:spPr>
          <a:xfrm>
            <a:off x="377070" y="811018"/>
            <a:ext cx="544026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1. Encapsulation</a:t>
            </a:r>
            <a:r>
              <a:rPr lang="en-GB" sz="1800" b="1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</a:p>
          <a:p>
            <a:pPr marL="285750" lvl="3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The `DatabaseHelper.java` encapsulates database operations.  </a:t>
            </a:r>
          </a:p>
          <a:p>
            <a:pPr marL="285750" lvl="2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`SolarCostCalculator.java` encapsulates panel selection and calculation logic.  </a:t>
            </a:r>
          </a:p>
          <a:p>
            <a:pPr marL="285750" lvl="2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Static methods `</a:t>
            </a:r>
            <a:r>
              <a:rPr lang="en-GB" sz="1800" dirty="0" err="1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getLatestPanelEfficiency</a:t>
            </a: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()` and `</a:t>
            </a:r>
            <a:r>
              <a:rPr lang="en-GB" sz="1800" dirty="0" err="1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getLatestPanelArea</a:t>
            </a: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()` provide controlled database access to panel data.  </a:t>
            </a:r>
          </a:p>
          <a:p>
            <a:pPr marL="285750" lvl="2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Private helper methods hide implementation details, ensuring code security.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B4F6D6-D517-840D-7BA0-C6F40520494E}"/>
              </a:ext>
            </a:extLst>
          </p:cNvPr>
          <p:cNvSpPr txBox="1"/>
          <p:nvPr/>
        </p:nvSpPr>
        <p:spPr>
          <a:xfrm>
            <a:off x="377072" y="3966536"/>
            <a:ext cx="378742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2. Class Abstraction 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Each class represents a specific domain concept. 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`DatabaseHelper.java` abstracts the SQL database interactions. 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`OptimalPanelLayout` inner class captures layout calculations.  </a:t>
            </a:r>
          </a:p>
        </p:txBody>
      </p:sp>
    </p:spTree>
    <p:extLst>
      <p:ext uri="{BB962C8B-B14F-4D97-AF65-F5344CB8AC3E}">
        <p14:creationId xmlns:p14="http://schemas.microsoft.com/office/powerpoint/2010/main" val="2677168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70AA8-606C-6DB1-35E3-AD227A752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Solar Grid Vectors &amp; Illustrations for Free Download | Freepik">
            <a:extLst>
              <a:ext uri="{FF2B5EF4-FFF2-40B4-BE49-F238E27FC236}">
                <a16:creationId xmlns:a16="http://schemas.microsoft.com/office/drawing/2014/main" id="{96E05E0B-4BCE-5AD1-FE9C-367FB25F39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6" t="6662" r="10835" b="9340"/>
          <a:stretch/>
        </p:blipFill>
        <p:spPr bwMode="auto">
          <a:xfrm>
            <a:off x="4065104" y="3521642"/>
            <a:ext cx="5078896" cy="333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863D3-F432-5C76-77F9-C41DED8FFC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5</a:t>
            </a:fld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B3BB72-26FA-5EC4-A230-25C9F2138B7E}"/>
              </a:ext>
            </a:extLst>
          </p:cNvPr>
          <p:cNvSpPr txBox="1"/>
          <p:nvPr/>
        </p:nvSpPr>
        <p:spPr>
          <a:xfrm>
            <a:off x="377071" y="1559709"/>
            <a:ext cx="876692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Segoe UI Variable Display" pitchFamily="2" charset="0"/>
              </a:rPr>
              <a:t>3. Data Flow:</a:t>
            </a:r>
          </a:p>
          <a:p>
            <a:endParaRPr lang="en-GB" sz="1800" dirty="0">
              <a:latin typeface="Segoe UI Variable Display" pitchFamily="2" charset="0"/>
            </a:endParaRPr>
          </a:p>
          <a:p>
            <a:pPr algn="ctr"/>
            <a:r>
              <a:rPr lang="en-GB" sz="2000" b="1" i="1" dirty="0">
                <a:solidFill>
                  <a:srgbClr val="2A4F96"/>
                </a:solidFill>
                <a:latin typeface="Segoe UI Variable Display" pitchFamily="2" charset="0"/>
              </a:rPr>
              <a:t>User input → Database queries → Calculations → Output display</a:t>
            </a:r>
          </a:p>
          <a:p>
            <a:endParaRPr lang="en-GB" sz="2000" dirty="0">
              <a:latin typeface="Segoe UI Variable Display" pitchFamily="2" charset="0"/>
            </a:endParaRPr>
          </a:p>
          <a:p>
            <a:r>
              <a:rPr lang="en-GB" sz="1800" dirty="0">
                <a:latin typeface="Segoe UI Variable Display" pitchFamily="2" charset="0"/>
              </a:rPr>
              <a:t>Calculations are drawn from both user input and database values.</a:t>
            </a:r>
            <a:endParaRPr lang="en-GB" sz="2000" dirty="0">
              <a:latin typeface="Segoe UI Variable Display" pitchFamily="2" charset="0"/>
            </a:endParaRPr>
          </a:p>
          <a:p>
            <a:endParaRPr lang="en-GB" sz="1800" dirty="0">
              <a:latin typeface="Segoe UI Variable Display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F59B9B-6A72-3401-8650-99190CDBB6AD}"/>
              </a:ext>
            </a:extLst>
          </p:cNvPr>
          <p:cNvSpPr txBox="1"/>
          <p:nvPr/>
        </p:nvSpPr>
        <p:spPr>
          <a:xfrm>
            <a:off x="377071" y="226243"/>
            <a:ext cx="4324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OOPs Implementation:</a:t>
            </a:r>
            <a:endParaRPr lang="en-GB" u="sng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2CBEAA-4187-9637-96A9-E9E9E8FBCBD2}"/>
              </a:ext>
            </a:extLst>
          </p:cNvPr>
          <p:cNvSpPr txBox="1"/>
          <p:nvPr/>
        </p:nvSpPr>
        <p:spPr>
          <a:xfrm>
            <a:off x="377071" y="3521642"/>
            <a:ext cx="419493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latin typeface="Segoe UI Variable Display" pitchFamily="2" charset="0"/>
              </a:rPr>
              <a:t>4. Relationships In Classes:</a:t>
            </a:r>
          </a:p>
          <a:p>
            <a:endParaRPr lang="en-GB" sz="1800" dirty="0">
              <a:latin typeface="Segoe UI Variable Display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</a:rPr>
              <a:t>Composition: `SolarCostCalculator.java` contains an inner class `OptimalPanelLayout`. 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</a:rPr>
              <a:t>Dependency: All application classes depend on `DatabaseHelper.java`. 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800" dirty="0">
                <a:latin typeface="Segoe UI Variable Display" pitchFamily="2" charset="0"/>
              </a:rPr>
              <a:t>Shared State: Panel data selected in one class affects calculations in others.  </a:t>
            </a:r>
          </a:p>
        </p:txBody>
      </p:sp>
      <p:pic>
        <p:nvPicPr>
          <p:cNvPr id="4098" name="Picture 2" descr="Workers Are Set A Panel At A Solar Power Plant Smart And Green Energy, Solar,  Panel, Grid PNG Transparent Image and Clipart for Free Download">
            <a:extLst>
              <a:ext uri="{FF2B5EF4-FFF2-40B4-BE49-F238E27FC236}">
                <a16:creationId xmlns:a16="http://schemas.microsoft.com/office/drawing/2014/main" id="{86EA13C6-EBCE-72F8-31FE-3CEB8D2ED6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b="-1"/>
          <a:stretch/>
        </p:blipFill>
        <p:spPr bwMode="auto">
          <a:xfrm>
            <a:off x="4909930" y="-84263"/>
            <a:ext cx="2381189" cy="224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90A0D03-92A9-233D-8BE3-8A854AA17710}"/>
              </a:ext>
            </a:extLst>
          </p:cNvPr>
          <p:cNvSpPr/>
          <p:nvPr/>
        </p:nvSpPr>
        <p:spPr>
          <a:xfrm>
            <a:off x="944216" y="2159496"/>
            <a:ext cx="7673009" cy="424677"/>
          </a:xfrm>
          <a:prstGeom prst="roundRect">
            <a:avLst/>
          </a:prstGeom>
          <a:noFill/>
          <a:ln>
            <a:solidFill>
              <a:srgbClr val="1E47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973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57863-5E88-F98C-D309-5B5248968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Workers Are Set A Panel At A Solar Power Plant Smart And Green Energy, Solar,  Panel, Grid PNG Transparent Image and Clipart for Free Download">
            <a:extLst>
              <a:ext uri="{FF2B5EF4-FFF2-40B4-BE49-F238E27FC236}">
                <a16:creationId xmlns:a16="http://schemas.microsoft.com/office/drawing/2014/main" id="{B3ADDCFF-0F0B-7052-22CC-18FC560AB6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b="-1"/>
          <a:stretch/>
        </p:blipFill>
        <p:spPr bwMode="auto">
          <a:xfrm>
            <a:off x="-89452" y="1024652"/>
            <a:ext cx="5378938" cy="506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F12B4-7D5C-373E-1F4C-32BF9DFED6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6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1DA389-F652-693C-B54D-D69FAA0E948F}"/>
              </a:ext>
            </a:extLst>
          </p:cNvPr>
          <p:cNvSpPr txBox="1"/>
          <p:nvPr/>
        </p:nvSpPr>
        <p:spPr>
          <a:xfrm>
            <a:off x="4949072" y="764852"/>
            <a:ext cx="412473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i="1" u="sng" dirty="0">
                <a:latin typeface="Segoe UI Variable Display" pitchFamily="2" charset="0"/>
              </a:rPr>
              <a:t>Database Implementation</a:t>
            </a:r>
            <a:r>
              <a:rPr lang="en-IN" sz="1800" i="1" dirty="0">
                <a:latin typeface="Segoe UI Variable Display" pitchFamily="2" charset="0"/>
              </a:rPr>
              <a:t>:</a:t>
            </a:r>
            <a:endParaRPr lang="en-IN" sz="1800" b="1" i="1" dirty="0">
              <a:latin typeface="Segoe UI Variable Display" pitchFamily="2" charset="0"/>
            </a:endParaRPr>
          </a:p>
          <a:p>
            <a:pPr algn="just"/>
            <a:r>
              <a:rPr lang="en-IN" sz="1600" dirty="0">
                <a:latin typeface="Segoe UI Variable Display" pitchFamily="2" charset="0"/>
              </a:rPr>
              <a:t>As a robust database layer, we centered the project around the ‘DatabaseHelper.java’ class. </a:t>
            </a:r>
          </a:p>
          <a:p>
            <a:pPr algn="just"/>
            <a:r>
              <a:rPr lang="en-IN" sz="1600" dirty="0">
                <a:latin typeface="Segoe UI Variable Display" pitchFamily="2" charset="0"/>
              </a:rPr>
              <a:t>This manages all database operations, providing a </a:t>
            </a:r>
            <a:r>
              <a:rPr lang="en-IN" sz="1600" b="1" dirty="0">
                <a:latin typeface="Segoe UI Variable Display" pitchFamily="2" charset="0"/>
              </a:rPr>
              <a:t>clean interface between the application logic and the underlying MySQL database.</a:t>
            </a:r>
          </a:p>
          <a:p>
            <a:endParaRPr lang="en-IN" sz="1600" dirty="0">
              <a:latin typeface="Segoe UI Variable Display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i="1" u="sng" dirty="0">
                <a:latin typeface="Segoe UI Variable Display" pitchFamily="2" charset="0"/>
              </a:rPr>
              <a:t>Database Connection Management:  </a:t>
            </a:r>
          </a:p>
          <a:p>
            <a:pPr algn="just"/>
            <a:r>
              <a:rPr lang="en-IN" sz="1600" dirty="0">
                <a:latin typeface="Segoe UI Variable Display" pitchFamily="2" charset="0"/>
              </a:rPr>
              <a:t>Implemented JDBC to connect to a MySQL database. Connection parameters (URL, username, password) are stored as constant values.</a:t>
            </a:r>
          </a:p>
          <a:p>
            <a:pPr algn="just"/>
            <a:r>
              <a:rPr lang="en-IN" sz="1600" dirty="0" err="1">
                <a:latin typeface="Segoe UI Variable Display" pitchFamily="2" charset="0"/>
              </a:rPr>
              <a:t>getConnection</a:t>
            </a:r>
            <a:r>
              <a:rPr lang="en-IN" sz="1600" dirty="0">
                <a:latin typeface="Segoe UI Variable Display" pitchFamily="2" charset="0"/>
              </a:rPr>
              <a:t>() method provides a standardized way to obtain database connections for the application.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964767-ECE3-5A01-E899-F22A179D787E}"/>
              </a:ext>
            </a:extLst>
          </p:cNvPr>
          <p:cNvSpPr txBox="1"/>
          <p:nvPr/>
        </p:nvSpPr>
        <p:spPr>
          <a:xfrm>
            <a:off x="377072" y="226243"/>
            <a:ext cx="41949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Implementation of Java Components</a:t>
            </a:r>
            <a:r>
              <a:rPr lang="en-GB" sz="3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125C5B-50C0-CF21-A6B2-B38A9DA369E0}"/>
              </a:ext>
            </a:extLst>
          </p:cNvPr>
          <p:cNvSpPr txBox="1"/>
          <p:nvPr/>
        </p:nvSpPr>
        <p:spPr>
          <a:xfrm>
            <a:off x="314325" y="5759931"/>
            <a:ext cx="875948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IN" sz="1800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 pitchFamily="2" charset="0"/>
                <a:cs typeface="Arial"/>
                <a:sym typeface="Arial"/>
              </a:rPr>
              <a:t>Query Execution Method:</a:t>
            </a:r>
            <a:r>
              <a:rPr kumimoji="0" lang="en-IN" sz="1600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 pitchFamily="2" charset="0"/>
                <a:cs typeface="Arial"/>
                <a:sym typeface="Arial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 pitchFamily="2" charset="0"/>
                <a:cs typeface="Arial"/>
                <a:sym typeface="Arial"/>
              </a:rPr>
              <a:t>We have developed methods for retrieving different data sets (projects, agreements, panel data, etc.). Parameterized queries are used where appropriate to prevent SQL injection.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AB5362-ECDD-FE6C-AC1A-7B56E1D26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950" y="5363600"/>
            <a:ext cx="327297" cy="13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38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110+ Solar Energy India Stock Illustrations, Royalty-Free Vector Graphics &amp; Clip  Art - iStock | Solar energy asia, Solar light india">
            <a:extLst>
              <a:ext uri="{FF2B5EF4-FFF2-40B4-BE49-F238E27FC236}">
                <a16:creationId xmlns:a16="http://schemas.microsoft.com/office/drawing/2014/main" id="{68FB65A8-22BB-B75C-5984-821FB7A16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97304" l="1961" r="99510">
                        <a14:foregroundMark x1="2614" y1="90686" x2="5229" y2="78431"/>
                        <a14:foregroundMark x1="5229" y1="78431" x2="11111" y2="68137"/>
                        <a14:foregroundMark x1="11111" y1="68137" x2="3922" y2="58824"/>
                        <a14:foregroundMark x1="3922" y1="58824" x2="4248" y2="59069"/>
                        <a14:foregroundMark x1="35784" y1="15196" x2="54085" y2="16422"/>
                        <a14:foregroundMark x1="54085" y1="16422" x2="76797" y2="30147"/>
                        <a14:foregroundMark x1="76797" y1="30147" x2="85621" y2="50245"/>
                        <a14:foregroundMark x1="85621" y1="50245" x2="91340" y2="79412"/>
                        <a14:foregroundMark x1="91340" y1="79412" x2="90523" y2="91667"/>
                        <a14:foregroundMark x1="90523" y1="91667" x2="81536" y2="96814"/>
                        <a14:foregroundMark x1="81536" y1="96814" x2="5556" y2="94363"/>
                        <a14:foregroundMark x1="5556" y1="94363" x2="10131" y2="81373"/>
                        <a14:foregroundMark x1="10131" y1="81373" x2="10294" y2="81127"/>
                        <a14:foregroundMark x1="68301" y1="11765" x2="91176" y2="32843"/>
                        <a14:foregroundMark x1="91176" y1="32843" x2="87745" y2="94118"/>
                        <a14:foregroundMark x1="55556" y1="23284" x2="68137" y2="37500"/>
                        <a14:foregroundMark x1="44608" y1="24265" x2="48203" y2="53431"/>
                        <a14:foregroundMark x1="46078" y1="32843" x2="55392" y2="60049"/>
                        <a14:foregroundMark x1="68137" y1="41176" x2="70425" y2="58333"/>
                        <a14:foregroundMark x1="63235" y1="38725" x2="77778" y2="74265"/>
                        <a14:foregroundMark x1="80719" y1="52206" x2="81536" y2="58824"/>
                        <a14:foregroundMark x1="77451" y1="43873" x2="75817" y2="75735"/>
                        <a14:foregroundMark x1="75817" y1="75735" x2="64379" y2="94853"/>
                        <a14:foregroundMark x1="64379" y1="94853" x2="56699" y2="92892"/>
                        <a14:foregroundMark x1="82190" y1="12990" x2="90850" y2="14951"/>
                        <a14:foregroundMark x1="90850" y1="14951" x2="95915" y2="35539"/>
                        <a14:foregroundMark x1="95915" y1="35539" x2="93627" y2="83578"/>
                        <a14:foregroundMark x1="93627" y1="83578" x2="89869" y2="96569"/>
                        <a14:foregroundMark x1="89869" y1="96569" x2="8660" y2="97794"/>
                        <a14:foregroundMark x1="8660" y1="97794" x2="5882" y2="85539"/>
                        <a14:foregroundMark x1="5882" y1="85539" x2="6046" y2="85539"/>
                        <a14:foregroundMark x1="26471" y1="25980" x2="30556" y2="16667"/>
                        <a14:foregroundMark x1="95588" y1="15931" x2="97386" y2="93627"/>
                        <a14:foregroundMark x1="91013" y1="99755" x2="99183" y2="86765"/>
                        <a14:foregroundMark x1="99183" y1="86765" x2="99673" y2="85539"/>
                        <a14:foregroundMark x1="3758" y1="97059" x2="1961" y2="84559"/>
                        <a14:foregroundMark x1="1961" y1="84559" x2="2778" y2="82108"/>
                        <a14:foregroundMark x1="3105" y1="70098" x2="3105" y2="70098"/>
                        <a14:foregroundMark x1="66013" y1="63725" x2="67320" y2="5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5203371"/>
            <a:ext cx="2481943" cy="1654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4BF586-4A7A-7C85-C9A4-233E3C4DE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752" y="2887443"/>
            <a:ext cx="9144000" cy="383403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2B1F9-FA0C-BCA7-EDA3-B742092F1E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7</a:t>
            </a:fld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6A028-32DB-5D0C-5078-99F7A0F7DC86}"/>
              </a:ext>
            </a:extLst>
          </p:cNvPr>
          <p:cNvSpPr txBox="1"/>
          <p:nvPr/>
        </p:nvSpPr>
        <p:spPr>
          <a:xfrm>
            <a:off x="377072" y="226243"/>
            <a:ext cx="41949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Implementation of Java Components</a:t>
            </a:r>
            <a:r>
              <a:rPr lang="en-GB" sz="3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:</a:t>
            </a:r>
            <a:endParaRPr lang="en-GB" sz="3200" u="sng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29D5C7-41B0-9992-0681-EC214886F79C}"/>
              </a:ext>
            </a:extLst>
          </p:cNvPr>
          <p:cNvSpPr txBox="1"/>
          <p:nvPr/>
        </p:nvSpPr>
        <p:spPr>
          <a:xfrm>
            <a:off x="176753" y="1482576"/>
            <a:ext cx="8790495" cy="3139321"/>
          </a:xfrm>
          <a:prstGeom prst="rect">
            <a:avLst/>
          </a:prstGeom>
          <a:solidFill>
            <a:srgbClr val="B7D1EF">
              <a:alpha val="22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i="1" u="sng" dirty="0">
                <a:latin typeface="Segoe UI Variable Display" pitchFamily="2" charset="0"/>
              </a:rPr>
              <a:t>Resource Management:</a:t>
            </a:r>
          </a:p>
          <a:p>
            <a:r>
              <a:rPr lang="en-IN" sz="1600" dirty="0">
                <a:latin typeface="Segoe UI Variable Display" pitchFamily="2" charset="0"/>
              </a:rPr>
              <a:t>Used try-catch-finally to ensure proper cleanup of database resources.</a:t>
            </a:r>
            <a:br>
              <a:rPr lang="en-IN" sz="1600" dirty="0">
                <a:latin typeface="Segoe UI Variable Display" pitchFamily="2" charset="0"/>
              </a:rPr>
            </a:br>
            <a:endParaRPr lang="en-IN" sz="1600" dirty="0">
              <a:latin typeface="Segoe UI Variable Display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i="1" u="sng" dirty="0">
                <a:latin typeface="Segoe UI Variable Display" pitchFamily="2" charset="0"/>
              </a:rPr>
              <a:t>Exception Handling Framework:</a:t>
            </a:r>
          </a:p>
          <a:p>
            <a:pPr lvl="2"/>
            <a:r>
              <a:rPr lang="en-IN" sz="1600" i="1" dirty="0">
                <a:latin typeface="Segoe UI Variable Display" pitchFamily="2" charset="0"/>
              </a:rPr>
              <a:t>JDBC Exception Handling: </a:t>
            </a:r>
            <a:r>
              <a:rPr lang="en-IN" sz="1600" dirty="0">
                <a:latin typeface="Segoe UI Variable Display" pitchFamily="2" charset="0"/>
              </a:rPr>
              <a:t>Possible SQL exceptions are caught at appropriate levels.</a:t>
            </a:r>
            <a:br>
              <a:rPr lang="en-IN" sz="1600" dirty="0">
                <a:latin typeface="Segoe UI Variable Display" pitchFamily="2" charset="0"/>
              </a:rPr>
            </a:br>
            <a:r>
              <a:rPr lang="en-IN" sz="1600" dirty="0">
                <a:latin typeface="Segoe UI Variable Display" pitchFamily="2" charset="0"/>
              </a:rPr>
              <a:t>The application uses a combination of:</a:t>
            </a:r>
          </a:p>
          <a:p>
            <a:pPr lvl="2"/>
            <a:r>
              <a:rPr lang="en-IN" sz="1600" dirty="0">
                <a:latin typeface="Segoe UI Variable Display" pitchFamily="2" charset="0"/>
              </a:rPr>
              <a:t>Exception propagation (throwing </a:t>
            </a:r>
            <a:r>
              <a:rPr lang="en-IN" sz="1600" dirty="0" err="1">
                <a:latin typeface="Segoe UI Variable Display" pitchFamily="2" charset="0"/>
              </a:rPr>
              <a:t>SQLException</a:t>
            </a:r>
            <a:r>
              <a:rPr lang="en-IN" sz="1600" dirty="0">
                <a:latin typeface="Segoe UI Variable Display" pitchFamily="2" charset="0"/>
              </a:rPr>
              <a:t>).</a:t>
            </a:r>
          </a:p>
          <a:p>
            <a:pPr lvl="2"/>
            <a:r>
              <a:rPr lang="en-IN" sz="1600" dirty="0">
                <a:latin typeface="Segoe UI Variable Display" pitchFamily="2" charset="0"/>
              </a:rPr>
              <a:t>Local exception handling with stack trace printing.</a:t>
            </a:r>
          </a:p>
          <a:p>
            <a:pPr lvl="2"/>
            <a:endParaRPr lang="en-IN" sz="1600" b="1" dirty="0">
              <a:latin typeface="Segoe UI Variable Display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i="1" u="sng" dirty="0">
                <a:latin typeface="Segoe UI Variable Display" pitchFamily="2" charset="0"/>
              </a:rPr>
              <a:t>Error Reporting &amp; Logging:</a:t>
            </a:r>
          </a:p>
          <a:p>
            <a:r>
              <a:rPr lang="en-IN" sz="1600" dirty="0">
                <a:latin typeface="Segoe UI Variable Display" pitchFamily="2" charset="0"/>
              </a:rPr>
              <a:t>Database errors include descriptive messages and stack traces for debugging.</a:t>
            </a:r>
            <a:br>
              <a:rPr lang="en-IN" sz="1600" dirty="0">
                <a:latin typeface="Segoe UI Variable Display" pitchFamily="2" charset="0"/>
              </a:rPr>
            </a:br>
            <a:r>
              <a:rPr lang="en-IN" sz="1600" dirty="0">
                <a:latin typeface="Segoe UI Variable Display" pitchFamily="2" charset="0"/>
              </a:rPr>
              <a:t>Different error indicators are used to visually distinguish error types.</a:t>
            </a:r>
          </a:p>
        </p:txBody>
      </p:sp>
    </p:spTree>
    <p:extLst>
      <p:ext uri="{BB962C8B-B14F-4D97-AF65-F5344CB8AC3E}">
        <p14:creationId xmlns:p14="http://schemas.microsoft.com/office/powerpoint/2010/main" val="3484754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6B4B3-A382-CE7C-42BF-39D2CA6BD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EDCAE-1563-9C24-8528-D92F1F4671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8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7E8F7-0122-E5D4-CC86-37FED40CFFD8}"/>
              </a:ext>
            </a:extLst>
          </p:cNvPr>
          <p:cNvSpPr txBox="1"/>
          <p:nvPr/>
        </p:nvSpPr>
        <p:spPr>
          <a:xfrm>
            <a:off x="377072" y="226243"/>
            <a:ext cx="4194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i="1" u="sng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Moving forward</a:t>
            </a:r>
            <a:r>
              <a:rPr lang="en-GB" sz="3200" i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1418A8-9D06-646F-1E14-4DABD47C0721}"/>
              </a:ext>
            </a:extLst>
          </p:cNvPr>
          <p:cNvSpPr txBox="1"/>
          <p:nvPr/>
        </p:nvSpPr>
        <p:spPr>
          <a:xfrm>
            <a:off x="0" y="811018"/>
            <a:ext cx="905206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1" u="sng" dirty="0">
                <a:latin typeface="Segoe UI Variable Display" pitchFamily="2" charset="0"/>
              </a:rPr>
              <a:t>Frontend Interface Development: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Segoe UI Variable Display" pitchFamily="2" charset="0"/>
              </a:rPr>
              <a:t>Using React with a Java REST API to create a seamless interface for taking user inputs. This is focusing on separating business logic from UI.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Segoe UI Variable Display" pitchFamily="2" charset="0"/>
              </a:rPr>
              <a:t>Additions include;  </a:t>
            </a:r>
            <a:r>
              <a:rPr lang="en-IN" sz="1600" b="1" dirty="0">
                <a:latin typeface="Segoe UI Variable Display" pitchFamily="2" charset="0"/>
              </a:rPr>
              <a:t>an interactive panel layout visualizer, calculation dashboard, and form-based data entry.</a:t>
            </a:r>
            <a:r>
              <a:rPr lang="en-IN" sz="1600" dirty="0">
                <a:latin typeface="Segoe UI Variable Display" pitchFamily="2" charset="0"/>
              </a:rPr>
              <a:t> 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1" u="sng" dirty="0">
                <a:latin typeface="Segoe UI Variable Display" pitchFamily="2" charset="0"/>
              </a:rPr>
              <a:t>Threading Implementation: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Segoe UI Variable Display" pitchFamily="2" charset="0"/>
              </a:rPr>
              <a:t>Implement threading to perform multiple solar array calculations concurrently, significantly improving processing time.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F51101-47D5-DC18-266D-617ED0866D5E}"/>
              </a:ext>
            </a:extLst>
          </p:cNvPr>
          <p:cNvSpPr txBox="1"/>
          <p:nvPr/>
        </p:nvSpPr>
        <p:spPr>
          <a:xfrm>
            <a:off x="5685183" y="3175245"/>
            <a:ext cx="3458817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IN" sz="1800" b="1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 pitchFamily="2" charset="0"/>
                <a:cs typeface="Arial"/>
                <a:sym typeface="Arial"/>
              </a:rPr>
              <a:t>Web Deployment: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 pitchFamily="2" charset="0"/>
                <a:cs typeface="Arial"/>
                <a:sym typeface="Arial"/>
              </a:rPr>
              <a:t>Migrate the database from local MySQL to a cloud-based solution with proper connection pooling for reliability.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75F07-BC5D-1134-2557-3ACEF56EF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4" r="1679" b="5992"/>
          <a:stretch/>
        </p:blipFill>
        <p:spPr>
          <a:xfrm>
            <a:off x="3453369" y="5145700"/>
            <a:ext cx="2400779" cy="1712300"/>
          </a:xfrm>
          <a:prstGeom prst="rect">
            <a:avLst/>
          </a:prstGeom>
        </p:spPr>
      </p:pic>
      <p:pic>
        <p:nvPicPr>
          <p:cNvPr id="7172" name="Picture 4" descr="110+ Solar Energy India Stock Illustrations, Royalty-Free Vector Graphics &amp; Clip  Art - iStock | Solar energy asia, Solar light india">
            <a:extLst>
              <a:ext uri="{FF2B5EF4-FFF2-40B4-BE49-F238E27FC236}">
                <a16:creationId xmlns:a16="http://schemas.microsoft.com/office/drawing/2014/main" id="{357B4732-DE5C-4198-AAAF-C8CBA77C0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97304" l="1961" r="99510">
                        <a14:foregroundMark x1="2614" y1="90686" x2="5229" y2="78431"/>
                        <a14:foregroundMark x1="5229" y1="78431" x2="11111" y2="68137"/>
                        <a14:foregroundMark x1="11111" y1="68137" x2="3922" y2="58824"/>
                        <a14:foregroundMark x1="3922" y1="58824" x2="4248" y2="59069"/>
                        <a14:foregroundMark x1="35784" y1="15196" x2="54085" y2="16422"/>
                        <a14:foregroundMark x1="54085" y1="16422" x2="76797" y2="30147"/>
                        <a14:foregroundMark x1="76797" y1="30147" x2="85621" y2="50245"/>
                        <a14:foregroundMark x1="85621" y1="50245" x2="91340" y2="79412"/>
                        <a14:foregroundMark x1="91340" y1="79412" x2="90523" y2="91667"/>
                        <a14:foregroundMark x1="90523" y1="91667" x2="81536" y2="96814"/>
                        <a14:foregroundMark x1="81536" y1="96814" x2="5556" y2="94363"/>
                        <a14:foregroundMark x1="5556" y1="94363" x2="10131" y2="81373"/>
                        <a14:foregroundMark x1="10131" y1="81373" x2="10294" y2="81127"/>
                        <a14:foregroundMark x1="68301" y1="11765" x2="91176" y2="32843"/>
                        <a14:foregroundMark x1="91176" y1="32843" x2="87745" y2="94118"/>
                        <a14:foregroundMark x1="55556" y1="23284" x2="68137" y2="37500"/>
                        <a14:foregroundMark x1="44608" y1="24265" x2="48203" y2="53431"/>
                        <a14:foregroundMark x1="46078" y1="32843" x2="55392" y2="60049"/>
                        <a14:foregroundMark x1="68137" y1="41176" x2="70425" y2="58333"/>
                        <a14:foregroundMark x1="63235" y1="38725" x2="77778" y2="74265"/>
                        <a14:foregroundMark x1="80719" y1="52206" x2="81536" y2="58824"/>
                        <a14:foregroundMark x1="77451" y1="43873" x2="75817" y2="75735"/>
                        <a14:foregroundMark x1="75817" y1="75735" x2="64379" y2="94853"/>
                        <a14:foregroundMark x1="64379" y1="94853" x2="56699" y2="92892"/>
                        <a14:foregroundMark x1="82190" y1="12990" x2="90850" y2="14951"/>
                        <a14:foregroundMark x1="90850" y1="14951" x2="95915" y2="35539"/>
                        <a14:foregroundMark x1="95915" y1="35539" x2="93627" y2="83578"/>
                        <a14:foregroundMark x1="93627" y1="83578" x2="89869" y2="96569"/>
                        <a14:foregroundMark x1="89869" y1="96569" x2="8660" y2="97794"/>
                        <a14:foregroundMark x1="8660" y1="97794" x2="5882" y2="85539"/>
                        <a14:foregroundMark x1="5882" y1="85539" x2="6046" y2="85539"/>
                        <a14:foregroundMark x1="26471" y1="25980" x2="30556" y2="16667"/>
                        <a14:foregroundMark x1="95588" y1="15931" x2="97386" y2="93627"/>
                        <a14:foregroundMark x1="91013" y1="99755" x2="99183" y2="86765"/>
                        <a14:foregroundMark x1="99183" y1="86765" x2="99673" y2="85539"/>
                        <a14:foregroundMark x1="3758" y1="97059" x2="1961" y2="84559"/>
                        <a14:foregroundMark x1="1961" y1="84559" x2="2778" y2="82108"/>
                        <a14:foregroundMark x1="3105" y1="70098" x2="3105" y2="70098"/>
                        <a14:foregroundMark x1="66013" y1="63725" x2="67320" y2="5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2822713"/>
            <a:ext cx="6052930" cy="403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078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5B911-E5FA-E672-8CE3-1BB6CC398F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9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25282B-A609-E274-EBA7-DE00F1DA30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4" r="1679" b="5992"/>
          <a:stretch/>
        </p:blipFill>
        <p:spPr>
          <a:xfrm>
            <a:off x="252969" y="516677"/>
            <a:ext cx="8891031" cy="63413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2DB6DC-9F1D-98F2-D9BF-F615AFD51D6E}"/>
              </a:ext>
            </a:extLst>
          </p:cNvPr>
          <p:cNvSpPr txBox="1"/>
          <p:nvPr/>
        </p:nvSpPr>
        <p:spPr>
          <a:xfrm>
            <a:off x="5456398" y="4444264"/>
            <a:ext cx="2566337" cy="1892826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String URL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String USER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String PASSWORD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getConnection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getProjects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getPowerPurchaseAgreements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getSolarPanelData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getStateSubsidies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getSolarIntensity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getSolarPanelModels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getSunlightHours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(String, String)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getStateSubsidyByState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(String)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executeQuery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(String)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74F9CC-ACC4-86DB-7766-2FD3844CB825}"/>
              </a:ext>
            </a:extLst>
          </p:cNvPr>
          <p:cNvSpPr txBox="1"/>
          <p:nvPr/>
        </p:nvSpPr>
        <p:spPr>
          <a:xfrm>
            <a:off x="168749" y="4448497"/>
            <a:ext cx="2321170" cy="161582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double </a:t>
            </a: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latestPanelEfficiency</a:t>
            </a:r>
            <a:endParaRPr lang="en-GB" sz="900" b="0" i="0" dirty="0">
              <a:solidFill>
                <a:schemeClr val="tx1"/>
              </a:solidFill>
              <a:effectLst/>
              <a:latin typeface="Fira Code" panose="020B08090500000200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double </a:t>
            </a: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latestPanelArea</a:t>
            </a:r>
            <a:endParaRPr lang="en-GB" sz="900" b="0" i="0" dirty="0">
              <a:solidFill>
                <a:schemeClr val="tx1"/>
              </a:solidFill>
              <a:effectLst/>
              <a:latin typeface="Fira Code" panose="020B08090500000200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setLatestPanelData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(double, double)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getLatestPanelEfficiency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getLatestPanelArea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calculateAndStorePanelEfficiency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(int)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displaySolarPanelModels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calculateOptimalLayout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(double, double, int)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2EF7CF-B462-7938-CE9B-D55E165C785F}"/>
              </a:ext>
            </a:extLst>
          </p:cNvPr>
          <p:cNvSpPr txBox="1"/>
          <p:nvPr/>
        </p:nvSpPr>
        <p:spPr>
          <a:xfrm>
            <a:off x="252969" y="193511"/>
            <a:ext cx="2592873" cy="507831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calculateEfficiencyFactor</a:t>
            </a:r>
            <a:r>
              <a:rPr lang="en-IN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(double) double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b="0" i="0" dirty="0" err="1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getLatestPanelData</a:t>
            </a:r>
            <a:r>
              <a:rPr lang="en-IN" sz="900" b="0" i="0" dirty="0">
                <a:solidFill>
                  <a:schemeClr val="tx1"/>
                </a:solidFill>
                <a:effectLst/>
                <a:latin typeface="Fira Code" panose="020B0809050000020004" pitchFamily="49" charset="0"/>
              </a:rPr>
              <a:t>() double[]</a:t>
            </a:r>
            <a:endParaRPr lang="en-GB" sz="900" b="0" i="0" dirty="0">
              <a:solidFill>
                <a:schemeClr val="tx1"/>
              </a:solidFill>
              <a:effectLst/>
              <a:latin typeface="Fira Code" panose="020B08090500000200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8BBD118-BA00-78AB-8DA4-DA0B2BFE810A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34980" y="2642716"/>
            <a:ext cx="0" cy="1805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28D03C91-0770-7BE4-06FF-57A9676A5A4E}"/>
              </a:ext>
            </a:extLst>
          </p:cNvPr>
          <p:cNvCxnSpPr>
            <a:cxnSpLocks/>
          </p:cNvCxnSpPr>
          <p:nvPr/>
        </p:nvCxnSpPr>
        <p:spPr>
          <a:xfrm flipV="1">
            <a:off x="2588798" y="701343"/>
            <a:ext cx="0" cy="401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467E31-E605-B917-D212-5BA468D576B9}"/>
              </a:ext>
            </a:extLst>
          </p:cNvPr>
          <p:cNvCxnSpPr>
            <a:cxnSpLocks/>
          </p:cNvCxnSpPr>
          <p:nvPr/>
        </p:nvCxnSpPr>
        <p:spPr>
          <a:xfrm>
            <a:off x="4572000" y="4533388"/>
            <a:ext cx="7853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F524946-4D4E-1185-60E1-0A8F440208DC}"/>
              </a:ext>
            </a:extLst>
          </p:cNvPr>
          <p:cNvSpPr txBox="1"/>
          <p:nvPr/>
        </p:nvSpPr>
        <p:spPr>
          <a:xfrm>
            <a:off x="3276802" y="703133"/>
            <a:ext cx="25067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>
                <a:latin typeface="Segoe UI Black" panose="020B0A02040204020203" pitchFamily="34" charset="0"/>
                <a:ea typeface="Segoe UI Black" panose="020B0A02040204020203" pitchFamily="34" charset="0"/>
                <a:cs typeface="Segoe UI Historic" panose="020B0502040204020203" pitchFamily="34" charset="0"/>
              </a:rPr>
              <a:t>Flowchart:</a:t>
            </a:r>
            <a:endParaRPr lang="en-GB" i="1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7B1930-A56E-E64D-8E54-8B36F9B02E41}"/>
              </a:ext>
            </a:extLst>
          </p:cNvPr>
          <p:cNvSpPr txBox="1"/>
          <p:nvPr/>
        </p:nvSpPr>
        <p:spPr>
          <a:xfrm>
            <a:off x="3276802" y="703133"/>
            <a:ext cx="16478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i="1" dirty="0">
                <a:ln w="6350">
                  <a:solidFill>
                    <a:schemeClr val="tx1"/>
                  </a:solidFill>
                </a:ln>
                <a:noFill/>
                <a:latin typeface="Segoe UI Black" panose="020B0A02040204020203" pitchFamily="34" charset="0"/>
                <a:ea typeface="Segoe UI Black" panose="020B0A02040204020203" pitchFamily="34" charset="0"/>
                <a:cs typeface="Segoe UI Historic" panose="020B0502040204020203" pitchFamily="34" charset="0"/>
              </a:rPr>
              <a:t>Flowchart</a:t>
            </a:r>
            <a:endParaRPr lang="en-GB" i="1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72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9" grpId="0" animBg="1"/>
      <p:bldP spid="10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PBL-1 Review Presentation-2</Template>
  <TotalTime>570</TotalTime>
  <Words>1263</Words>
  <Application>Microsoft Office PowerPoint</Application>
  <PresentationFormat>On-screen Show (4:3)</PresentationFormat>
  <Paragraphs>147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Yu Gothic UI Light</vt:lpstr>
      <vt:lpstr>Arial</vt:lpstr>
      <vt:lpstr>Calibri</vt:lpstr>
      <vt:lpstr>Cambria</vt:lpstr>
      <vt:lpstr>Fira Code</vt:lpstr>
      <vt:lpstr>Segoe UI Black</vt:lpstr>
      <vt:lpstr>Segoe UI Historic</vt:lpstr>
      <vt:lpstr>Segoe UI Variable Display</vt:lpstr>
      <vt:lpstr>Sitka Heading Semibold</vt:lpstr>
      <vt:lpstr>Sitka Text Semibold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S</dc:creator>
  <cp:lastModifiedBy>Eric S</cp:lastModifiedBy>
  <cp:revision>42</cp:revision>
  <dcterms:created xsi:type="dcterms:W3CDTF">2025-04-01T04:14:49Z</dcterms:created>
  <dcterms:modified xsi:type="dcterms:W3CDTF">2025-04-08T07:12:19Z</dcterms:modified>
</cp:coreProperties>
</file>